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7" r:id="rId4"/>
    <p:sldId id="268" r:id="rId5"/>
    <p:sldId id="269" r:id="rId6"/>
    <p:sldId id="259" r:id="rId7"/>
    <p:sldId id="260" r:id="rId8"/>
    <p:sldId id="261" r:id="rId9"/>
    <p:sldId id="270" r:id="rId10"/>
    <p:sldId id="264" r:id="rId11"/>
    <p:sldId id="271" r:id="rId12"/>
    <p:sldId id="265" r:id="rId13"/>
    <p:sldId id="272" r:id="rId14"/>
    <p:sldId id="266" r:id="rId15"/>
    <p:sldId id="273" r:id="rId16"/>
    <p:sldId id="263" r:id="rId17"/>
    <p:sldId id="276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88E736-613E-4DCD-B271-9861EAC3626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648268-642E-4E1F-8DC3-A99A46D40B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581128"/>
            <a:ext cx="7632848" cy="1400791"/>
          </a:xfrm>
        </p:spPr>
        <p:txBody>
          <a:bodyPr>
            <a:normAutofit fontScale="25000" lnSpcReduction="20000"/>
          </a:bodyPr>
          <a:lstStyle/>
          <a:p>
            <a:pPr lvl="0">
              <a:spcAft>
                <a:spcPts val="0"/>
              </a:spcAft>
              <a:buClr>
                <a:srgbClr val="F0A22E"/>
              </a:buClr>
              <a:buSzPct val="70000"/>
            </a:pPr>
            <a:r>
              <a:rPr lang="ru-RU" sz="5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Выполнили 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5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F0A22E"/>
              </a:buClr>
              <a:buSzPct val="70000"/>
            </a:pPr>
            <a:r>
              <a:rPr lang="ru-RU" sz="5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Борзова 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r>
              <a:rPr lang="ru-RU" sz="5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</a:t>
            </a:r>
          </a:p>
          <a:p>
            <a:pPr lvl="0">
              <a:spcAft>
                <a:spcPts val="0"/>
              </a:spcAft>
              <a:buClr>
                <a:srgbClr val="F0A22E"/>
              </a:buClr>
              <a:buSzPct val="70000"/>
            </a:pPr>
            <a:r>
              <a:rPr lang="ru-RU" sz="5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соответствие с занимаемой должностью</a:t>
            </a:r>
            <a:endParaRPr lang="ru-RU" sz="5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F0A22E"/>
              </a:buClr>
              <a:buSzPct val="70000"/>
            </a:pPr>
            <a:r>
              <a:rPr lang="ru-RU" sz="5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5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Шатохина</a:t>
            </a:r>
            <a:r>
              <a:rPr lang="ru-RU" sz="5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Константиновна</a:t>
            </a:r>
          </a:p>
          <a:p>
            <a:pPr lvl="0">
              <a:spcAft>
                <a:spcPts val="0"/>
              </a:spcAft>
              <a:buClr>
                <a:srgbClr val="F0A22E"/>
              </a:buClr>
              <a:buSzPct val="70000"/>
            </a:pPr>
            <a:r>
              <a:rPr lang="ru-RU" sz="5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соответствие с занимаемой должностью.</a:t>
            </a:r>
          </a:p>
          <a:p>
            <a:pPr lvl="0" algn="ctr">
              <a:spcAft>
                <a:spcPts val="0"/>
              </a:spcAft>
              <a:buClr>
                <a:srgbClr val="F0A22E"/>
              </a:buClr>
              <a:buSzPct val="70000"/>
            </a:pPr>
            <a:endParaRPr lang="ru-RU" sz="5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buClr>
                <a:srgbClr val="F0A22E"/>
              </a:buClr>
              <a:buSzPct val="70000"/>
            </a:pPr>
            <a:endParaRPr lang="ru-RU" sz="5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buClr>
                <a:srgbClr val="F0A22E"/>
              </a:buClr>
              <a:buSzPct val="70000"/>
            </a:pPr>
            <a:endParaRPr lang="ru-RU" sz="5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buClr>
                <a:srgbClr val="F0A22E"/>
              </a:buClr>
              <a:buSzPct val="70000"/>
            </a:pPr>
            <a:r>
              <a:rPr lang="ru-RU" sz="5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.Ульяновск</a:t>
            </a:r>
            <a:r>
              <a:rPr lang="ru-RU" sz="5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2020г</a:t>
            </a:r>
          </a:p>
          <a:p>
            <a:pPr lvl="0" algn="r">
              <a:spcAft>
                <a:spcPts val="0"/>
              </a:spcAft>
              <a:buClr>
                <a:srgbClr val="F0A22E"/>
              </a:buClr>
              <a:buSzPct val="70000"/>
            </a:pPr>
            <a:endParaRPr 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Aft>
                <a:spcPts val="0"/>
              </a:spcAft>
              <a:buClr>
                <a:srgbClr val="F0A22E"/>
              </a:buClr>
              <a:buSzPct val="70000"/>
            </a:pPr>
            <a:endParaRPr 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128792" cy="2232248"/>
          </a:xfrm>
        </p:spPr>
        <p:txBody>
          <a:bodyPr/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Деловая игра «Математика – увлекательная страна»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9436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Windows\Desktop\000a23-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320480" cy="24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0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362" y="620688"/>
            <a:ext cx="7848872" cy="446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Вопрос: 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Целенаправленный педагогический процесс, формирующий чувственное познание и совершенствующий ощущения и восприятие,-это….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Варианты: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а) умственное развитие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б) сенсорное воспитание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в) речевое развитие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25587"/>
            <a:ext cx="31337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867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208912" cy="41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4.Вопрос: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Наименее тесная связь теории и методике формирования математических представлений наблюдается с ….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Варианты: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а) медициной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б) психологией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в) методикой математики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1337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848872" cy="443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5.Вопрос: 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На занятиях по ФЭМП происходит…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Варианты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а) предъявление новых знаний, повторение и систематизация пройденного материала, закрепление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б) устранение недостатков в интеллектуальном развитии ребенка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в) формирование интереса к математике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32" y="4149080"/>
            <a:ext cx="220948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842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632848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6. Вопрос: 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Словесный метод 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 занятиях по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математике в младших группах применяется….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Варианты: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а) при объяснении арифметических задач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б) при использовании символов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в) для объяснения нового материала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98" y="3591339"/>
            <a:ext cx="2704102" cy="31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6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992888" cy="389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Вопрос: 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Дидактический материал Марии </a:t>
            </a:r>
            <a:r>
              <a:rPr lang="ru-RU" sz="28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Монтессори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направлен на развитие…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Варианты: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а) связной речи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б) игровой деятельности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в) сенсорных способностей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11375"/>
            <a:ext cx="31337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67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560840" cy="397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8.Вопрос: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Исключите лишнюю задачу математического развития дошкольников.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Варианты: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формирование системы элементарных математических представлений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б) развитие конструктивной деятельности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в) совершенствование связной речи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12881"/>
            <a:ext cx="2339752" cy="274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378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857" y="1124744"/>
            <a:ext cx="70115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sz="4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5 тур. </a:t>
            </a:r>
            <a:r>
              <a:rPr lang="ru-RU" sz="40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Назовите сказки</a:t>
            </a:r>
            <a:r>
              <a:rPr lang="ru-RU" sz="4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в названиях которых есть цифры?</a:t>
            </a:r>
          </a:p>
        </p:txBody>
      </p:sp>
      <p:pic>
        <p:nvPicPr>
          <p:cNvPr id="15363" name="Picture 3" descr="C:\Users\Windows\Desktop\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09056"/>
            <a:ext cx="443711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1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latin typeface="Times New Roman"/>
                <a:ea typeface="Calibri"/>
              </a:rPr>
              <a:t> </a:t>
            </a:r>
            <a:r>
              <a:rPr lang="ru-RU" sz="4000" b="1" i="1" dirty="0">
                <a:latin typeface="Times New Roman"/>
                <a:ea typeface="Calibri"/>
              </a:rPr>
              <a:t>«Я слышу — и я забываю</a:t>
            </a:r>
            <a:r>
              <a:rPr lang="ru-RU" sz="4000" b="1" i="1" dirty="0" smtClean="0">
                <a:latin typeface="Times New Roman"/>
                <a:ea typeface="Calibri"/>
              </a:rPr>
              <a:t>, я </a:t>
            </a:r>
            <a:r>
              <a:rPr lang="ru-RU" sz="4000" b="1" i="1" dirty="0">
                <a:latin typeface="Times New Roman"/>
                <a:ea typeface="Calibri"/>
              </a:rPr>
              <a:t>вижу — и я запоминаю, </a:t>
            </a:r>
            <a:r>
              <a:rPr lang="ru-RU" sz="4000" b="1" i="1" dirty="0" smtClean="0">
                <a:latin typeface="Times New Roman"/>
                <a:ea typeface="Calibri"/>
              </a:rPr>
              <a:t>я </a:t>
            </a:r>
            <a:r>
              <a:rPr lang="ru-RU" sz="4000" b="1" i="1" dirty="0">
                <a:latin typeface="Times New Roman"/>
                <a:ea typeface="Calibri"/>
              </a:rPr>
              <a:t>делаю — и я понимаю</a:t>
            </a:r>
            <a:r>
              <a:rPr lang="ru-RU" sz="4000" b="1" i="1" dirty="0" smtClean="0">
                <a:latin typeface="Times New Roman"/>
                <a:ea typeface="Calibri"/>
              </a:rPr>
              <a:t>»</a:t>
            </a:r>
            <a:r>
              <a:rPr lang="ru-RU" sz="4000" b="1" dirty="0">
                <a:latin typeface="Times New Roman"/>
                <a:ea typeface="Calibri"/>
              </a:rPr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7126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484784"/>
            <a:ext cx="5828775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750"/>
              </a:spcAft>
            </a:pPr>
            <a:r>
              <a:rPr lang="ru-RU" sz="44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4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8434" name="Picture 2" descr="C:\Users\Windows\Desktop\e3898aa77357dcd762aabc9f95c766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3901118" cy="41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91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101" y="476672"/>
            <a:ext cx="770485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1 </a:t>
            </a:r>
            <a:r>
              <a:rPr lang="ru-RU" sz="4000" b="1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тур </a:t>
            </a:r>
            <a:r>
              <a:rPr lang="ru-RU" sz="4000" b="1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i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b="1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i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Разминка «Педагогические вопросы»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8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Из </a:t>
            </a:r>
            <a:r>
              <a:rPr lang="ru-RU" sz="28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каких </a:t>
            </a:r>
            <a:r>
              <a:rPr lang="ru-RU" sz="28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разделов по ФЭМП состоит программа каждой возрастной группы. Перечислите.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35" y="3132418"/>
            <a:ext cx="3786187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91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042" y="1124744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2. Перечислите методы и приемы, используемые на занятиях по </a:t>
            </a:r>
            <a:r>
              <a:rPr lang="ru-RU" sz="28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ФЭМП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68" y="2708920"/>
            <a:ext cx="31400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582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97634"/>
            <a:ext cx="7632848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3. Назовите формы организации работы </a:t>
            </a:r>
            <a:r>
              <a:rPr lang="ru-RU" sz="28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с детьми при </a:t>
            </a:r>
            <a:r>
              <a:rPr lang="ru-RU" sz="28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проведении </a:t>
            </a:r>
            <a:r>
              <a:rPr lang="ru-RU" sz="28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образовательной деятельности по ФЭМП </a:t>
            </a:r>
          </a:p>
          <a:p>
            <a:pPr lvl="0" algn="just">
              <a:lnSpc>
                <a:spcPct val="115000"/>
              </a:lnSpc>
            </a:pPr>
            <a:endParaRPr lang="ru-RU" dirty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ru-RU" dirty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1337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852936"/>
            <a:ext cx="31337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03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277" y="1052736"/>
            <a:ext cx="7632848" cy="195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4. Перечислите разнообразный стандартный и нестандартный материал, используемый при проведении </a:t>
            </a:r>
            <a:r>
              <a:rPr lang="ru-RU" sz="28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занятий </a:t>
            </a: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28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ФЭМП.</a:t>
            </a:r>
            <a:endParaRPr lang="ru-RU" sz="2800" dirty="0"/>
          </a:p>
        </p:txBody>
      </p:sp>
      <p:pic>
        <p:nvPicPr>
          <p:cNvPr id="4098" name="Picture 2" descr="C:\Users\Windows\Desktop\hello_html_m23a0c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127936" cy="36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02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4906" y="1107799"/>
            <a:ext cx="73305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 тур. </a:t>
            </a:r>
            <a:r>
              <a:rPr lang="ru-RU" sz="4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Аукцион </a:t>
            </a:r>
            <a:r>
              <a:rPr lang="ru-RU" sz="4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пословиц с математическим содержанием.</a:t>
            </a:r>
            <a:endParaRPr lang="ru-RU" sz="4000" b="1" dirty="0" smtClean="0">
              <a:effectLst/>
              <a:latin typeface="Times New Roman"/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708237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123" name="Picture 3" descr="C:\Users\Windows\Desktop\php4bRjhA_hello_html_m41745d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715742"/>
            <a:ext cx="46672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3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4433" y="1442545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3 тур. «Решение кроссворда «Математические термины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ru-RU" sz="40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7170" name="Picture 2" descr="C:\Users\Windows\Desktop\admin_Kot_s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3549005" cy="35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6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632846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4000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4 тур. Блиц-турнир </a:t>
            </a:r>
            <a:endParaRPr lang="ru-RU" sz="4000" b="1" dirty="0" smtClean="0">
              <a:solidFill>
                <a:srgbClr val="333333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4000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Вопрос – ответ»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418" y="1988840"/>
            <a:ext cx="7632847" cy="393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Вопрос: 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Какой из принципов требует от педагога и детей знания математической терминологии?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Варианты: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 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активности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б) наглядности</a:t>
            </a:r>
            <a:endParaRPr lang="ru-RU" sz="28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в) научности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31337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22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920880" cy="47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 Вопрос: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Исключите лишний раздел программы по ФЭМП?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Варианты: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а) количество и счет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б) моделирование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в) величина и форма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г) ориентировка в пространстве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д) ориентировка во времени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31337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17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132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Деловая игра «Математика – увлекательная страна»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 «Математика – увлекательная страна»</dc:title>
  <dc:creator>Windows</dc:creator>
  <cp:lastModifiedBy>Windows</cp:lastModifiedBy>
  <cp:revision>13</cp:revision>
  <dcterms:created xsi:type="dcterms:W3CDTF">2020-11-22T16:46:59Z</dcterms:created>
  <dcterms:modified xsi:type="dcterms:W3CDTF">2020-11-24T17:13:24Z</dcterms:modified>
</cp:coreProperties>
</file>